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27/01/2024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27/01/2024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27/01/2024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sic_download" TargetMode="External"/><Relationship Id="rId13" Type="http://schemas.openxmlformats.org/officeDocument/2006/relationships/hyperlink" Target="https://www.thechartbook.co.uk/the-usa-collection/billboard-best-sellers-in-stores-1940-1958/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n.wikipedia.org/wiki/Billboard_(magazine)" TargetMode="External"/><Relationship Id="rId12" Type="http://schemas.openxmlformats.org/officeDocument/2006/relationships/hyperlink" Target="https://en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Record_chart" TargetMode="External"/><Relationship Id="rId11" Type="http://schemas.openxmlformats.org/officeDocument/2006/relationships/hyperlink" Target="https://en.wikipedia.org/wiki/Poor_Little_Fool" TargetMode="External"/><Relationship Id="rId5" Type="http://schemas.openxmlformats.org/officeDocument/2006/relationships/hyperlink" Target="https://en.wikipedia.org/wiki/Music_industry" TargetMode="External"/><Relationship Id="rId10" Type="http://schemas.openxmlformats.org/officeDocument/2006/relationships/hyperlink" Target="https://en.wikipedia.org/wiki/Airplay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Music_streaming" TargetMode="External"/><Relationship Id="rId14" Type="http://schemas.openxmlformats.org/officeDocument/2006/relationships/hyperlink" Target="https://en.wikipedia.org/wiki/Billboard_Hot_10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gital_rights_management" TargetMode="External"/><Relationship Id="rId3" Type="http://schemas.openxmlformats.org/officeDocument/2006/relationships/hyperlink" Target="https://en.wikipedia.org/wiki/Streaming_media" TargetMode="External"/><Relationship Id="rId7" Type="http://schemas.openxmlformats.org/officeDocument/2006/relationships/hyperlink" Target="https://en.wikipedia.org/wiki/Active_users" TargetMode="Externa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usic_streaming_service" TargetMode="External"/><Relationship Id="rId11" Type="http://schemas.openxmlformats.org/officeDocument/2006/relationships/hyperlink" Target="https://en.wikipedia.org/wiki/Spotify" TargetMode="External"/><Relationship Id="rId5" Type="http://schemas.openxmlformats.org/officeDocument/2006/relationships/hyperlink" Target="https://en.wikipedia.org/wiki/Martin_Lorentzon" TargetMode="External"/><Relationship Id="rId10" Type="http://schemas.openxmlformats.org/officeDocument/2006/relationships/hyperlink" Target="https://en.wikipedia.org/wiki/QQ_Music" TargetMode="External"/><Relationship Id="rId4" Type="http://schemas.openxmlformats.org/officeDocument/2006/relationships/hyperlink" Target="https://en.wikipedia.org/wiki/Daniel_Ek" TargetMode="External"/><Relationship Id="rId9" Type="http://schemas.openxmlformats.org/officeDocument/2006/relationships/hyperlink" Target="https://en.wikipedia.org/wiki/Freemiu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ABOUT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 err="1"/>
              <a:t>Index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graphs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MUSICAL </a:t>
            </a:r>
            <a:r>
              <a:rPr lang="es-ES" sz="2400" dirty="0" err="1"/>
              <a:t>genre</a:t>
            </a:r>
            <a:endParaRPr lang="es-ES" sz="24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1958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1968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1978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1988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2008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2018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 err="1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1958 </a:t>
            </a:r>
            <a:r>
              <a:rPr lang="es-ES" sz="1800" dirty="0" err="1"/>
              <a:t>December</a:t>
            </a:r>
            <a:r>
              <a:rPr lang="es-ES" sz="1800" dirty="0"/>
              <a:t>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1963 </a:t>
            </a:r>
            <a:r>
              <a:rPr lang="es-ES" sz="1800" dirty="0" err="1"/>
              <a:t>December</a:t>
            </a:r>
            <a:r>
              <a:rPr lang="es-ES" sz="1800" dirty="0"/>
              <a:t>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1968 </a:t>
            </a:r>
            <a:r>
              <a:rPr lang="es-ES" sz="1800" dirty="0" err="1"/>
              <a:t>December</a:t>
            </a:r>
            <a:r>
              <a:rPr lang="es-ES" sz="1800" dirty="0"/>
              <a:t>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1973 </a:t>
            </a:r>
            <a:r>
              <a:rPr lang="es-ES" sz="1800" dirty="0" err="1"/>
              <a:t>December</a:t>
            </a:r>
            <a:r>
              <a:rPr lang="es-ES" sz="1800" dirty="0"/>
              <a:t>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1978 </a:t>
            </a:r>
            <a:r>
              <a:rPr lang="es-ES" sz="1800" dirty="0" err="1"/>
              <a:t>December</a:t>
            </a:r>
            <a:r>
              <a:rPr lang="es-ES" sz="1800" dirty="0"/>
              <a:t>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1983 </a:t>
            </a:r>
            <a:r>
              <a:rPr lang="es-ES" sz="1800" dirty="0" err="1"/>
              <a:t>December</a:t>
            </a:r>
            <a:r>
              <a:rPr lang="es-ES" sz="1800" dirty="0"/>
              <a:t>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1988 </a:t>
            </a:r>
            <a:r>
              <a:rPr lang="es-ES" sz="1800" dirty="0" err="1"/>
              <a:t>December</a:t>
            </a:r>
            <a:r>
              <a:rPr lang="es-ES" sz="1800" dirty="0"/>
              <a:t>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1993 </a:t>
            </a:r>
            <a:r>
              <a:rPr lang="es-ES" sz="1800" dirty="0" err="1"/>
              <a:t>December</a:t>
            </a:r>
            <a:r>
              <a:rPr lang="es-ES" sz="1800" dirty="0"/>
              <a:t>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1998 </a:t>
            </a:r>
            <a:r>
              <a:rPr lang="es-ES" sz="1800" dirty="0" err="1"/>
              <a:t>December</a:t>
            </a:r>
            <a:r>
              <a:rPr lang="es-ES" sz="1800" dirty="0"/>
              <a:t>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Metholodogy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musical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Curiosities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January</a:t>
            </a:r>
            <a:r>
              <a:rPr lang="es-ES" sz="2000" dirty="0"/>
              <a:t> 2003 </a:t>
            </a:r>
            <a:r>
              <a:rPr lang="es-ES" sz="2000" dirty="0" err="1"/>
              <a:t>December</a:t>
            </a:r>
            <a:r>
              <a:rPr lang="es-ES" sz="2000" dirty="0"/>
              <a:t>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2008 </a:t>
            </a:r>
            <a:r>
              <a:rPr lang="es-ES" sz="1800" dirty="0" err="1"/>
              <a:t>December</a:t>
            </a:r>
            <a:r>
              <a:rPr lang="es-ES" sz="1800" dirty="0"/>
              <a:t>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2013 </a:t>
            </a:r>
            <a:r>
              <a:rPr lang="es-ES" sz="1800" dirty="0" err="1"/>
              <a:t>December</a:t>
            </a:r>
            <a:r>
              <a:rPr lang="es-ES" sz="1800" dirty="0"/>
              <a:t>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2018 </a:t>
            </a:r>
            <a:r>
              <a:rPr lang="es-ES" sz="1800" dirty="0" err="1"/>
              <a:t>December</a:t>
            </a:r>
            <a:r>
              <a:rPr lang="es-ES" sz="18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musical </a:t>
            </a:r>
            <a:r>
              <a:rPr lang="es-ES" sz="2000" dirty="0" err="1"/>
              <a:t>genres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GJanuarys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danceability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What is Billboard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n-US" sz="12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usic industry"/>
              </a:rPr>
              <a:t>music industry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cord chart"/>
              </a:rPr>
              <a:t>record chart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United States for songs, published weekly by </a:t>
            </a:r>
            <a:r>
              <a:rPr lang="en-US" sz="12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(magazine)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magazine. Chart rankings are based on sales (physical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usic download"/>
              </a:rPr>
              <a:t>digital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Music streaming"/>
              </a:rPr>
              <a:t>online streaming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Airplay"/>
              </a:rPr>
              <a:t>radio play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U.S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August 4, 1958,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premiered one main all-genre singles chart: the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"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Poor Little Fool"/>
              </a:rPr>
              <a:t>Poor Little Fool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by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its first No. 1. 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Hot 100 quickly became the industry standard and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discontinued the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3"/>
              </a:rPr>
              <a:t>Best Sellers In Stores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,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the previous c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on October 13,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4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n-U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Swedish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treaming media"/>
              </a:rPr>
              <a:t>audio streaming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media services provider founded on 23 April 2006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aniel Ek"/>
              </a:rPr>
              <a:t>Daniel Ek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Martin </a:t>
            </a:r>
            <a:r>
              <a:rPr lang="en-US" sz="48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Lorentzon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is one of the largest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usic streaming service"/>
              </a:rPr>
              <a:t>music streaming service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providers, with over 590 million monthly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Active users"/>
              </a:rPr>
              <a:t>active users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including 226 million paying subscribers, as of September 2023.</a:t>
            </a: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offers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Digital rights management"/>
              </a:rPr>
              <a:t>digital copyright restricted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recorded audio content, including more than 100 million songs and five million podcasts, from record labels and media companies.</a:t>
            </a:r>
            <a:endParaRPr lang="en-US" sz="48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a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Freemium"/>
              </a:rPr>
              <a:t>freemium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service, basic features are free with advertisements and limited control, while additional features, such as offline listening and commercial-free listening, are offered via 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paid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subscriptions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 Users can search for music based on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artist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album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or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genre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 can create, edit, and share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playlists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4800" b="0" i="0" dirty="0">
                <a:effectLst/>
                <a:latin typeface="Arial" panose="020B0604020202020204" pitchFamily="34" charset="0"/>
              </a:rPr>
              <a:t>Spotify is available in most of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Europe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as well as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Africa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the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Americas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Asia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Oceania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with a total availability in 184 markets.</a:t>
            </a:r>
            <a:endParaRPr lang="en-US" sz="4800" b="0" i="0" baseline="3000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has no presence in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mainland China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where the market is dominated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QQ Music"/>
              </a:rPr>
              <a:t>QQ Music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service is available on most devices including personal computers, tablets and smartphones </a:t>
            </a:r>
          </a:p>
          <a:p>
            <a:pPr algn="l"/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48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11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GENRES ACCORDING TO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METHOLODOGY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SONGS AND MUSICAL GENRES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740</TotalTime>
  <Words>3166</Words>
  <Application>Microsoft Office PowerPoint</Application>
  <PresentationFormat>Panorámica</PresentationFormat>
  <Paragraphs>392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Inter</vt:lpstr>
      <vt:lpstr>Segoe WPC</vt:lpstr>
      <vt:lpstr>GradientRiseVTI</vt:lpstr>
      <vt:lpstr>EDA ABOUT billboard hot 100</vt:lpstr>
      <vt:lpstr>Agenda</vt:lpstr>
      <vt:lpstr>What is Billboard Hot 100</vt:lpstr>
      <vt:lpstr>What is Spotify</vt:lpstr>
      <vt:lpstr>Dataset</vt:lpstr>
      <vt:lpstr>Dataset</vt:lpstr>
      <vt:lpstr>GENRES ACCORDING TO SPOTIFY</vt:lpstr>
      <vt:lpstr>METHOLODOGY</vt:lpstr>
      <vt:lpstr>SONGS AND MUSICAL GENRES</vt:lpstr>
      <vt:lpstr>Index of graphs by MUSICAL genre</vt:lpstr>
      <vt:lpstr>January 1958 December 1962</vt:lpstr>
      <vt:lpstr>January 1963 December 1967</vt:lpstr>
      <vt:lpstr>January 1968 December 1972</vt:lpstr>
      <vt:lpstr>January 1973 December 1977</vt:lpstr>
      <vt:lpstr>January 1978 December 1982</vt:lpstr>
      <vt:lpstr>January 1983 December 1987</vt:lpstr>
      <vt:lpstr>January 1988 December 1992</vt:lpstr>
      <vt:lpstr>January 1993 December 1997</vt:lpstr>
      <vt:lpstr>January 1998 December 2002</vt:lpstr>
      <vt:lpstr>January 2003 December 2007</vt:lpstr>
      <vt:lpstr>January 2008 December 2012</vt:lpstr>
      <vt:lpstr>January 2013 December 2017</vt:lpstr>
      <vt:lpstr>January 2018 December 2023</vt:lpstr>
      <vt:lpstr>Conclusions about musical genres</vt:lpstr>
      <vt:lpstr>GJanuarys y bailibilidad</vt:lpstr>
      <vt:lpstr>danceability January 1958 December 2023</vt:lpstr>
      <vt:lpstr>Bailabilidad January 1958 December 2023</vt:lpstr>
      <vt:lpstr>Pop vs rap</vt:lpstr>
      <vt:lpstr>Correlacion bailibilidad y géneros musicales</vt:lpstr>
      <vt:lpstr>Conclusions sobre el índice de bailabilidad </vt:lpstr>
      <vt:lpstr>curiosidades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21</cp:revision>
  <dcterms:created xsi:type="dcterms:W3CDTF">2024-01-09T16:57:33Z</dcterms:created>
  <dcterms:modified xsi:type="dcterms:W3CDTF">2024-01-27T20:37:20Z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